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5" r:id="rId7"/>
    <p:sldId id="296" r:id="rId8"/>
    <p:sldId id="297" r:id="rId9"/>
    <p:sldId id="301" r:id="rId10"/>
    <p:sldId id="300" r:id="rId11"/>
    <p:sldId id="302" r:id="rId12"/>
    <p:sldId id="303" r:id="rId13"/>
    <p:sldId id="304" r:id="rId14"/>
    <p:sldId id="305" r:id="rId15"/>
    <p:sldId id="307" r:id="rId16"/>
    <p:sldId id="308" r:id="rId17"/>
    <p:sldId id="318" r:id="rId18"/>
    <p:sldId id="309" r:id="rId19"/>
    <p:sldId id="313" r:id="rId20"/>
    <p:sldId id="315" r:id="rId21"/>
    <p:sldId id="316" r:id="rId22"/>
    <p:sldId id="317" r:id="rId23"/>
  </p:sldIdLst>
  <p:sldSz cx="12192000" cy="6858000"/>
  <p:notesSz cx="7099300" cy="10234613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39" autoAdjust="0"/>
  </p:normalViewPr>
  <p:slideViewPr>
    <p:cSldViewPr snapToGrid="0">
      <p:cViewPr varScale="1">
        <p:scale>
          <a:sx n="85" d="100"/>
          <a:sy n="85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4632" y="14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05/8/layout/process2" loCatId="process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6BB7D5D8-B58C-4639-AB04-F3323C9E3D5A}" type="sibTrans" cxnId="{2D027D54-0797-4CE1-8646-E3A6F4D7AE6C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F342216F-FBF1-41D7-919C-7049CA20572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4264E9A9-DAC3-427B-8E9E-0073816BE51F}" type="sibTrans" cxnId="{3D238423-40A9-4D99-B54D-A2855A3DA7B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9123716-B84D-436A-B032-220B2B9CADD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79535D29-4C9A-449D-A727-B90BC51637B7}" type="sibTrans" cxnId="{4160E90A-0E10-4739-BB63-163659A712F0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BD4CDB43-353E-4B02-B096-C95F07496D3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F766CB66-C9FA-4DBA-A25A-4A827F70313C}" type="sibTrans" cxnId="{0560C2CF-2867-4C41-9B84-C43B49A1EFC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03357AA3-34FD-4084-981B-4888AF7A877E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2F5DF30-E49B-4F79-8C91-2D2F1D77CD05}" type="pres">
      <dgm:prSet presAssocID="{1187127D-E7A7-455E-93D3-1EAC1DAB5C83}" presName="linearFlow" presStyleCnt="0">
        <dgm:presLayoutVars>
          <dgm:resizeHandles val="exact"/>
        </dgm:presLayoutVars>
      </dgm:prSet>
      <dgm:spPr/>
    </dgm:pt>
    <dgm:pt modelId="{6E15AB6E-74E1-4347-B90B-189E59968C97}" type="pres">
      <dgm:prSet presAssocID="{0B54B875-7D75-439A-96AC-0B6B0E0F9027}" presName="node" presStyleLbl="node1" presStyleIdx="0" presStyleCnt="5" custScaleX="132204">
        <dgm:presLayoutVars>
          <dgm:bulletEnabled val="1"/>
        </dgm:presLayoutVars>
      </dgm:prSet>
      <dgm:spPr/>
    </dgm:pt>
    <dgm:pt modelId="{E1859E52-D31B-4A94-B773-EBF4D1C2CB16}" type="pres">
      <dgm:prSet presAssocID="{6BB7D5D8-B58C-4639-AB04-F3323C9E3D5A}" presName="sibTrans" presStyleLbl="sibTrans2D1" presStyleIdx="0" presStyleCnt="4"/>
      <dgm:spPr/>
    </dgm:pt>
    <dgm:pt modelId="{F32790B5-AAB9-4664-A00E-A7B683C59EA2}" type="pres">
      <dgm:prSet presAssocID="{6BB7D5D8-B58C-4639-AB04-F3323C9E3D5A}" presName="connectorText" presStyleLbl="sibTrans2D1" presStyleIdx="0" presStyleCnt="4"/>
      <dgm:spPr/>
    </dgm:pt>
    <dgm:pt modelId="{82694EE5-FB86-4702-A34B-99A71DA3CB1F}" type="pres">
      <dgm:prSet presAssocID="{F342216F-FBF1-41D7-919C-7049CA20572C}" presName="node" presStyleLbl="node1" presStyleIdx="1" presStyleCnt="5" custScaleX="156807">
        <dgm:presLayoutVars>
          <dgm:bulletEnabled val="1"/>
        </dgm:presLayoutVars>
      </dgm:prSet>
      <dgm:spPr/>
    </dgm:pt>
    <dgm:pt modelId="{EF00C311-719D-4BA2-952D-832C5502CD81}" type="pres">
      <dgm:prSet presAssocID="{4264E9A9-DAC3-427B-8E9E-0073816BE51F}" presName="sibTrans" presStyleLbl="sibTrans2D1" presStyleIdx="1" presStyleCnt="4"/>
      <dgm:spPr/>
    </dgm:pt>
    <dgm:pt modelId="{1CB45744-4D65-4FD8-9449-9759AB883645}" type="pres">
      <dgm:prSet presAssocID="{4264E9A9-DAC3-427B-8E9E-0073816BE51F}" presName="connectorText" presStyleLbl="sibTrans2D1" presStyleIdx="1" presStyleCnt="4"/>
      <dgm:spPr/>
    </dgm:pt>
    <dgm:pt modelId="{D7F3136F-E7BE-4F06-8EAA-C2F9104E4364}" type="pres">
      <dgm:prSet presAssocID="{89123716-B84D-436A-B032-220B2B9CADDC}" presName="node" presStyleLbl="node1" presStyleIdx="2" presStyleCnt="5">
        <dgm:presLayoutVars>
          <dgm:bulletEnabled val="1"/>
        </dgm:presLayoutVars>
      </dgm:prSet>
      <dgm:spPr/>
    </dgm:pt>
    <dgm:pt modelId="{F42CD8FF-DD14-4E0D-8265-ACF80C694F95}" type="pres">
      <dgm:prSet presAssocID="{79535D29-4C9A-449D-A727-B90BC51637B7}" presName="sibTrans" presStyleLbl="sibTrans2D1" presStyleIdx="2" presStyleCnt="4"/>
      <dgm:spPr/>
    </dgm:pt>
    <dgm:pt modelId="{25E48BA1-FCE5-447F-8D7E-D5F465C25355}" type="pres">
      <dgm:prSet presAssocID="{79535D29-4C9A-449D-A727-B90BC51637B7}" presName="connectorText" presStyleLbl="sibTrans2D1" presStyleIdx="2" presStyleCnt="4"/>
      <dgm:spPr/>
    </dgm:pt>
    <dgm:pt modelId="{4A299FD5-22FF-40C1-B8DA-AAD428EE5B72}" type="pres">
      <dgm:prSet presAssocID="{BD4CDB43-353E-4B02-B096-C95F07496D3C}" presName="node" presStyleLbl="node1" presStyleIdx="3" presStyleCnt="5" custScaleX="153349">
        <dgm:presLayoutVars>
          <dgm:bulletEnabled val="1"/>
        </dgm:presLayoutVars>
      </dgm:prSet>
      <dgm:spPr/>
    </dgm:pt>
    <dgm:pt modelId="{87921B8D-31EF-48E5-9582-E99A853F3D6A}" type="pres">
      <dgm:prSet presAssocID="{F766CB66-C9FA-4DBA-A25A-4A827F70313C}" presName="sibTrans" presStyleLbl="sibTrans2D1" presStyleIdx="3" presStyleCnt="4"/>
      <dgm:spPr/>
    </dgm:pt>
    <dgm:pt modelId="{B6AF9D68-7281-4D91-B430-540B7812265B}" type="pres">
      <dgm:prSet presAssocID="{F766CB66-C9FA-4DBA-A25A-4A827F70313C}" presName="connectorText" presStyleLbl="sibTrans2D1" presStyleIdx="3" presStyleCnt="4"/>
      <dgm:spPr/>
    </dgm:pt>
    <dgm:pt modelId="{9839C3C6-6792-4615-97D5-6300E439AE1A}" type="pres">
      <dgm:prSet presAssocID="{03357AA3-34FD-4084-981B-4888AF7A877E}" presName="node" presStyleLbl="node1" presStyleIdx="4" presStyleCnt="5">
        <dgm:presLayoutVars>
          <dgm:bulletEnabled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A4DF0015-55BB-4D22-8D78-DC3203CF895C}" type="presOf" srcId="{F342216F-FBF1-41D7-919C-7049CA20572C}" destId="{82694EE5-FB86-4702-A34B-99A71DA3CB1F}" srcOrd="0" destOrd="0" presId="urn:microsoft.com/office/officeart/2005/8/layout/process2"/>
    <dgm:cxn modelId="{B03EA61B-7205-4E72-82F1-98D7059BF459}" type="presOf" srcId="{79535D29-4C9A-449D-A727-B90BC51637B7}" destId="{25E48BA1-FCE5-447F-8D7E-D5F465C25355}" srcOrd="1" destOrd="0" presId="urn:microsoft.com/office/officeart/2005/8/layout/process2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06CF6C5C-1434-4B4D-819F-9B8D6122E5F0}" type="presOf" srcId="{6BB7D5D8-B58C-4639-AB04-F3323C9E3D5A}" destId="{F32790B5-AAB9-4664-A00E-A7B683C59EA2}" srcOrd="1" destOrd="0" presId="urn:microsoft.com/office/officeart/2005/8/layout/process2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2E8A1165-7AC2-4F14-B25B-37BA13D962A3}" type="presOf" srcId="{03357AA3-34FD-4084-981B-4888AF7A877E}" destId="{9839C3C6-6792-4615-97D5-6300E439AE1A}" srcOrd="0" destOrd="0" presId="urn:microsoft.com/office/officeart/2005/8/layout/process2"/>
    <dgm:cxn modelId="{C213E772-B80E-4A91-8D6B-B744806CEB60}" type="presOf" srcId="{89123716-B84D-436A-B032-220B2B9CADDC}" destId="{D7F3136F-E7BE-4F06-8EAA-C2F9104E4364}" srcOrd="0" destOrd="0" presId="urn:microsoft.com/office/officeart/2005/8/layout/process2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D90A857B-1D32-4BC4-B092-0F785C3B3973}" type="presOf" srcId="{F766CB66-C9FA-4DBA-A25A-4A827F70313C}" destId="{87921B8D-31EF-48E5-9582-E99A853F3D6A}" srcOrd="0" destOrd="0" presId="urn:microsoft.com/office/officeart/2005/8/layout/process2"/>
    <dgm:cxn modelId="{5B14E07F-2A51-4DBF-B783-07830D077E32}" type="presOf" srcId="{0B54B875-7D75-439A-96AC-0B6B0E0F9027}" destId="{6E15AB6E-74E1-4347-B90B-189E59968C97}" srcOrd="0" destOrd="0" presId="urn:microsoft.com/office/officeart/2005/8/layout/process2"/>
    <dgm:cxn modelId="{06A1AF9A-F996-457B-99A5-CBDCECD7FA54}" type="presOf" srcId="{F766CB66-C9FA-4DBA-A25A-4A827F70313C}" destId="{B6AF9D68-7281-4D91-B430-540B7812265B}" srcOrd="1" destOrd="0" presId="urn:microsoft.com/office/officeart/2005/8/layout/process2"/>
    <dgm:cxn modelId="{77BF7E9E-DA42-473D-8461-5FE6AA9A9BD8}" type="presOf" srcId="{1187127D-E7A7-455E-93D3-1EAC1DAB5C83}" destId="{52F5DF30-E49B-4F79-8C91-2D2F1D77CD05}" srcOrd="0" destOrd="0" presId="urn:microsoft.com/office/officeart/2005/8/layout/process2"/>
    <dgm:cxn modelId="{57E229A4-0100-44C5-B134-E0B33FF699D0}" type="presOf" srcId="{79535D29-4C9A-449D-A727-B90BC51637B7}" destId="{F42CD8FF-DD14-4E0D-8265-ACF80C694F95}" srcOrd="0" destOrd="0" presId="urn:microsoft.com/office/officeart/2005/8/layout/process2"/>
    <dgm:cxn modelId="{710F8CA7-127A-4097-B6EB-8CAD787B5E66}" type="presOf" srcId="{BD4CDB43-353E-4B02-B096-C95F07496D3C}" destId="{4A299FD5-22FF-40C1-B8DA-AAD428EE5B72}" srcOrd="0" destOrd="0" presId="urn:microsoft.com/office/officeart/2005/8/layout/process2"/>
    <dgm:cxn modelId="{13E7D2AF-9F20-4786-AE44-6CDE22969DB3}" type="presOf" srcId="{4264E9A9-DAC3-427B-8E9E-0073816BE51F}" destId="{EF00C311-719D-4BA2-952D-832C5502CD81}" srcOrd="0" destOrd="0" presId="urn:microsoft.com/office/officeart/2005/8/layout/process2"/>
    <dgm:cxn modelId="{324B4DB3-3604-4453-B5F1-EF39401AB8F0}" type="presOf" srcId="{6BB7D5D8-B58C-4639-AB04-F3323C9E3D5A}" destId="{E1859E52-D31B-4A94-B773-EBF4D1C2CB16}" srcOrd="0" destOrd="0" presId="urn:microsoft.com/office/officeart/2005/8/layout/process2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A519F0E9-6B8E-4579-A16B-1D7000245CC8}" type="presOf" srcId="{4264E9A9-DAC3-427B-8E9E-0073816BE51F}" destId="{1CB45744-4D65-4FD8-9449-9759AB883645}" srcOrd="1" destOrd="0" presId="urn:microsoft.com/office/officeart/2005/8/layout/process2"/>
    <dgm:cxn modelId="{0D9DB8FF-201E-4C4C-BB84-9A2B07B3A54C}" type="presParOf" srcId="{52F5DF30-E49B-4F79-8C91-2D2F1D77CD05}" destId="{6E15AB6E-74E1-4347-B90B-189E59968C97}" srcOrd="0" destOrd="0" presId="urn:microsoft.com/office/officeart/2005/8/layout/process2"/>
    <dgm:cxn modelId="{D9E39AE0-0D5A-48B0-83E1-E20E2FDBFB55}" type="presParOf" srcId="{52F5DF30-E49B-4F79-8C91-2D2F1D77CD05}" destId="{E1859E52-D31B-4A94-B773-EBF4D1C2CB16}" srcOrd="1" destOrd="0" presId="urn:microsoft.com/office/officeart/2005/8/layout/process2"/>
    <dgm:cxn modelId="{8D7D92E5-72B2-4696-8F36-6D4A569CB732}" type="presParOf" srcId="{E1859E52-D31B-4A94-B773-EBF4D1C2CB16}" destId="{F32790B5-AAB9-4664-A00E-A7B683C59EA2}" srcOrd="0" destOrd="0" presId="urn:microsoft.com/office/officeart/2005/8/layout/process2"/>
    <dgm:cxn modelId="{C52D8D05-668D-4E90-83B5-2FC475BB67F5}" type="presParOf" srcId="{52F5DF30-E49B-4F79-8C91-2D2F1D77CD05}" destId="{82694EE5-FB86-4702-A34B-99A71DA3CB1F}" srcOrd="2" destOrd="0" presId="urn:microsoft.com/office/officeart/2005/8/layout/process2"/>
    <dgm:cxn modelId="{DF5DE5BF-9A4F-4DF4-ACCD-40F0EB936EEE}" type="presParOf" srcId="{52F5DF30-E49B-4F79-8C91-2D2F1D77CD05}" destId="{EF00C311-719D-4BA2-952D-832C5502CD81}" srcOrd="3" destOrd="0" presId="urn:microsoft.com/office/officeart/2005/8/layout/process2"/>
    <dgm:cxn modelId="{2492F064-A8EF-4D6C-A06C-52AB2B6DBB38}" type="presParOf" srcId="{EF00C311-719D-4BA2-952D-832C5502CD81}" destId="{1CB45744-4D65-4FD8-9449-9759AB883645}" srcOrd="0" destOrd="0" presId="urn:microsoft.com/office/officeart/2005/8/layout/process2"/>
    <dgm:cxn modelId="{F1D3B99C-3FA4-4561-9A01-9283166720B9}" type="presParOf" srcId="{52F5DF30-E49B-4F79-8C91-2D2F1D77CD05}" destId="{D7F3136F-E7BE-4F06-8EAA-C2F9104E4364}" srcOrd="4" destOrd="0" presId="urn:microsoft.com/office/officeart/2005/8/layout/process2"/>
    <dgm:cxn modelId="{DF735D3A-36C1-4C49-9817-8976BE0E3C44}" type="presParOf" srcId="{52F5DF30-E49B-4F79-8C91-2D2F1D77CD05}" destId="{F42CD8FF-DD14-4E0D-8265-ACF80C694F95}" srcOrd="5" destOrd="0" presId="urn:microsoft.com/office/officeart/2005/8/layout/process2"/>
    <dgm:cxn modelId="{86F80A89-AF2F-49D7-82C4-2A66A2E0FDB1}" type="presParOf" srcId="{F42CD8FF-DD14-4E0D-8265-ACF80C694F95}" destId="{25E48BA1-FCE5-447F-8D7E-D5F465C25355}" srcOrd="0" destOrd="0" presId="urn:microsoft.com/office/officeart/2005/8/layout/process2"/>
    <dgm:cxn modelId="{224399DB-5AE4-4E39-BB89-6A7FC85EDB64}" type="presParOf" srcId="{52F5DF30-E49B-4F79-8C91-2D2F1D77CD05}" destId="{4A299FD5-22FF-40C1-B8DA-AAD428EE5B72}" srcOrd="6" destOrd="0" presId="urn:microsoft.com/office/officeart/2005/8/layout/process2"/>
    <dgm:cxn modelId="{3DFCF7CB-F545-4D2D-8226-3ED2896796C2}" type="presParOf" srcId="{52F5DF30-E49B-4F79-8C91-2D2F1D77CD05}" destId="{87921B8D-31EF-48E5-9582-E99A853F3D6A}" srcOrd="7" destOrd="0" presId="urn:microsoft.com/office/officeart/2005/8/layout/process2"/>
    <dgm:cxn modelId="{CA36226D-C645-4397-AA4D-69F032BDAF7E}" type="presParOf" srcId="{87921B8D-31EF-48E5-9582-E99A853F3D6A}" destId="{B6AF9D68-7281-4D91-B430-540B7812265B}" srcOrd="0" destOrd="0" presId="urn:microsoft.com/office/officeart/2005/8/layout/process2"/>
    <dgm:cxn modelId="{C041DBD2-4411-4F56-96B9-DA74D9F96D68}" type="presParOf" srcId="{52F5DF30-E49B-4F79-8C91-2D2F1D77CD05}" destId="{9839C3C6-6792-4615-97D5-6300E439AE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5AB6E-74E1-4347-B90B-189E59968C97}">
      <dsp:nvSpPr>
        <dsp:cNvPr id="0" name=""/>
        <dsp:cNvSpPr/>
      </dsp:nvSpPr>
      <dsp:spPr>
        <a:xfrm>
          <a:off x="458987" y="2882"/>
          <a:ext cx="3564699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478730" y="22625"/>
        <a:ext cx="3525213" cy="634604"/>
      </dsp:txXfrm>
    </dsp:sp>
    <dsp:sp modelId="{E1859E52-D31B-4A94-B773-EBF4D1C2CB16}">
      <dsp:nvSpPr>
        <dsp:cNvPr id="0" name=""/>
        <dsp:cNvSpPr/>
      </dsp:nvSpPr>
      <dsp:spPr>
        <a:xfrm rot="5400000">
          <a:off x="2114945" y="693825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719103"/>
        <a:ext cx="182004" cy="176949"/>
      </dsp:txXfrm>
    </dsp:sp>
    <dsp:sp modelId="{82694EE5-FB86-4702-A34B-99A71DA3CB1F}">
      <dsp:nvSpPr>
        <dsp:cNvPr id="0" name=""/>
        <dsp:cNvSpPr/>
      </dsp:nvSpPr>
      <dsp:spPr>
        <a:xfrm>
          <a:off x="127294" y="1014019"/>
          <a:ext cx="422808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47037" y="1033762"/>
        <a:ext cx="4188599" cy="634604"/>
      </dsp:txXfrm>
    </dsp:sp>
    <dsp:sp modelId="{EF00C311-719D-4BA2-952D-832C5502CD81}">
      <dsp:nvSpPr>
        <dsp:cNvPr id="0" name=""/>
        <dsp:cNvSpPr/>
      </dsp:nvSpPr>
      <dsp:spPr>
        <a:xfrm rot="5400000">
          <a:off x="2114945" y="1704962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1730240"/>
        <a:ext cx="182004" cy="176949"/>
      </dsp:txXfrm>
    </dsp:sp>
    <dsp:sp modelId="{D7F3136F-E7BE-4F06-8EAA-C2F9104E4364}">
      <dsp:nvSpPr>
        <dsp:cNvPr id="0" name=""/>
        <dsp:cNvSpPr/>
      </dsp:nvSpPr>
      <dsp:spPr>
        <a:xfrm>
          <a:off x="893156" y="2025155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2044898"/>
        <a:ext cx="2656876" cy="634604"/>
      </dsp:txXfrm>
    </dsp:sp>
    <dsp:sp modelId="{F42CD8FF-DD14-4E0D-8265-ACF80C694F95}">
      <dsp:nvSpPr>
        <dsp:cNvPr id="0" name=""/>
        <dsp:cNvSpPr/>
      </dsp:nvSpPr>
      <dsp:spPr>
        <a:xfrm rot="5400000">
          <a:off x="2114945" y="2716098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2741376"/>
        <a:ext cx="182004" cy="176949"/>
      </dsp:txXfrm>
    </dsp:sp>
    <dsp:sp modelId="{4A299FD5-22FF-40C1-B8DA-AAD428EE5B72}">
      <dsp:nvSpPr>
        <dsp:cNvPr id="0" name=""/>
        <dsp:cNvSpPr/>
      </dsp:nvSpPr>
      <dsp:spPr>
        <a:xfrm>
          <a:off x="173914" y="3036291"/>
          <a:ext cx="413484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93657" y="3056034"/>
        <a:ext cx="4095359" cy="634604"/>
      </dsp:txXfrm>
    </dsp:sp>
    <dsp:sp modelId="{87921B8D-31EF-48E5-9582-E99A853F3D6A}">
      <dsp:nvSpPr>
        <dsp:cNvPr id="0" name=""/>
        <dsp:cNvSpPr/>
      </dsp:nvSpPr>
      <dsp:spPr>
        <a:xfrm rot="5400000">
          <a:off x="2114945" y="3727234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3752512"/>
        <a:ext cx="182004" cy="176949"/>
      </dsp:txXfrm>
    </dsp:sp>
    <dsp:sp modelId="{9839C3C6-6792-4615-97D5-6300E439AE1A}">
      <dsp:nvSpPr>
        <dsp:cNvPr id="0" name=""/>
        <dsp:cNvSpPr/>
      </dsp:nvSpPr>
      <dsp:spPr>
        <a:xfrm>
          <a:off x="893156" y="4047427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4067170"/>
        <a:ext cx="2656876" cy="63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873ED7C0-6807-4CC3-A6D2-D264AFEC0389}" type="datetime1">
              <a:rPr lang="ko-KR" altLang="en-US" smtClean="0">
                <a:latin typeface="+mj-ea"/>
                <a:ea typeface="+mj-ea"/>
              </a:rPr>
              <a:t>2022-01-25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952858E0-3D38-47B7-97D4-4FE08D90D359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52BF3BA4-8315-4600-AE08-65ED90C8DFE7}" type="datetime1">
              <a:rPr lang="ko-KR" altLang="en-US" smtClean="0"/>
              <a:pPr/>
              <a:t>2022-01-25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284ECAD9-32EE-4091-BDA5-6BD15ACC5E58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2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06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70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783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569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6764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1973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215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86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50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45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1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92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439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332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66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6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193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C4115-14F3-4A86-B713-D14608DB2216}" type="datetime1">
              <a:rPr lang="ko-KR" altLang="en-US" noProof="0" smtClean="0"/>
              <a:t>2022-01-25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17A315B-70B5-4534-AB2B-291539B5C741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052E59-2C4A-4851-8B2F-138F412B21B3}" type="datetime1">
              <a:rPr lang="ko-KR" altLang="en-US" noProof="0" smtClean="0"/>
              <a:t>2022-01-25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D190411-080E-4368-BB64-1D518903FED9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A3DD459-0FE7-4AA6-B93A-2DF08B9A9C0F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74B4F11-4DF2-48DF-810B-F220F7619899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78EFD5AB-8D1C-457A-8BE6-E8F97D5EEC2F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A466458A-F664-44A1-A604-AABF0AAC9E63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54705D4-1022-4BAD-94F3-DD15CB412390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10E0F4C-A498-46DC-9123-C4D2CCDE97E2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4B2B94-B8E2-43C2-8653-58CB5706E827}" type="datetime1">
              <a:rPr lang="ko-KR" altLang="en-US" noProof="0" smtClean="0"/>
              <a:t>2022-01-25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9541026-689E-47B6-8590-5A95D5BADA89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CEB0ACA-89A4-4A8E-95D7-65C17D5D4A95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B0C19-923F-4A8F-B9A0-ACEF4D473129}" type="datetime1">
              <a:rPr lang="ko-KR" altLang="en-US" noProof="0" smtClean="0"/>
              <a:t>2022-01-25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3A6AF8F-9652-4A1C-BB59-E3A1291B8ACA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A5EF06D-09A1-43E0-9A33-37E0BCDB0932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B22A3C-7DA4-4865-9361-73FE469CB5F6}" type="datetime1">
              <a:rPr lang="ko-KR" altLang="en-US" noProof="0" smtClean="0"/>
              <a:t>2022-01-25</a:t>
            </a:fld>
            <a:endParaRPr lang="ko-KR" altLang="en-US" noProof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55FD83-6DBB-4D36-869C-A8467DCAFE1B}" type="datetime1">
              <a:rPr lang="ko-KR" altLang="en-US" noProof="0" smtClean="0"/>
              <a:t>2022-01-25</a:t>
            </a:fld>
            <a:endParaRPr lang="ko-KR" altLang="en-US" noProof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2CC6CD-2BAD-4A52-9EBB-81164FEE5041}" type="datetime1">
              <a:rPr lang="ko-KR" altLang="en-US" noProof="0" smtClean="0"/>
              <a:t>2022-01-25</a:t>
            </a:fld>
            <a:endParaRPr lang="ko-KR" altLang="en-US" noProof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FBEB685C-1E29-4158-86CF-5819753AA8B4}" type="datetime1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8B052C5-5F51-43BB-983C-C54F144625CF}" type="datetime1">
              <a:rPr lang="ko-KR" altLang="en-US" smtClean="0">
                <a:latin typeface="+mj-ea"/>
                <a:ea typeface="+mj-ea"/>
              </a:rPr>
              <a:t>2022-01-25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Winter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US" altLang="ko-KR" dirty="0"/>
              <a:t>2017182041 </a:t>
            </a:r>
            <a:r>
              <a:rPr lang="ko-KR" altLang="en-US" dirty="0"/>
              <a:t>조현식</a:t>
            </a:r>
          </a:p>
          <a:p>
            <a:pPr rtl="0"/>
            <a:r>
              <a:rPr lang="en-US" altLang="ko-KR" dirty="0"/>
              <a:t>2017182042 </a:t>
            </a:r>
            <a:r>
              <a:rPr lang="ko-KR" altLang="en-US" dirty="0"/>
              <a:t>주상호</a:t>
            </a:r>
          </a:p>
          <a:p>
            <a:pPr rtl="0"/>
            <a:r>
              <a:rPr lang="en-US" altLang="ko-KR" dirty="0"/>
              <a:t>2017182043 </a:t>
            </a:r>
            <a:r>
              <a:rPr lang="ko-KR" altLang="en-US" dirty="0"/>
              <a:t>최윤태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630CC971-C967-4B7F-BB1F-574B0B85CE9B}"/>
              </a:ext>
            </a:extLst>
          </p:cNvPr>
          <p:cNvSpPr txBox="1">
            <a:spLocks/>
          </p:cNvSpPr>
          <p:nvPr/>
        </p:nvSpPr>
        <p:spPr>
          <a:xfrm>
            <a:off x="8741486" y="269729"/>
            <a:ext cx="3307079" cy="102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2400" kern="12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dirty="0"/>
              <a:t>졸업작품 기획발표</a:t>
            </a:r>
            <a:endParaRPr lang="en-US" altLang="ko-KR" sz="2000" dirty="0"/>
          </a:p>
          <a:p>
            <a:pPr algn="r"/>
            <a:r>
              <a:rPr lang="ko-KR" altLang="en-US" sz="2000" dirty="0"/>
              <a:t>지도교수 이형구</a:t>
            </a:r>
          </a:p>
        </p:txBody>
      </p:sp>
      <p:pic>
        <p:nvPicPr>
          <p:cNvPr id="1030" name="Picture 6" descr="나비보벳따우 제목, 가사, 악보 동물의 숲 사본">
            <a:extLst>
              <a:ext uri="{FF2B5EF4-FFF2-40B4-BE49-F238E27FC236}">
                <a16:creationId xmlns:a16="http://schemas.microsoft.com/office/drawing/2014/main" id="{EE7A9BFD-CC2F-45FA-AFD5-C019FCF73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r="13256"/>
          <a:stretch/>
        </p:blipFill>
        <p:spPr bwMode="auto">
          <a:xfrm>
            <a:off x="0" y="0"/>
            <a:ext cx="6330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F816BD-7EFB-42FE-A016-0C5AB27E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377-F92C-4580-849A-E39676B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261" y="1472900"/>
            <a:ext cx="195289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2466550" y="2346850"/>
            <a:ext cx="3938192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성냥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얼음을 녹임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체온 게이지 </a:t>
            </a:r>
            <a:r>
              <a:rPr lang="en-US" altLang="ko-KR" dirty="0"/>
              <a:t>30 </a:t>
            </a:r>
            <a:r>
              <a:rPr lang="ko-KR" altLang="en-US" dirty="0"/>
              <a:t>회복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최대 소지량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4957242" y="4730478"/>
            <a:ext cx="4330737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대나무 우산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펼칠 시 적 플레이어의 눈덩이를 방어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회 방어 시 파괴됨 </a:t>
            </a:r>
            <a:endParaRPr lang="en-US" altLang="ko-KR" dirty="0"/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8427725" y="2533230"/>
            <a:ext cx="3154675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가방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눈덩이 최대 보유량 증가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-&gt; 5</a:t>
            </a:r>
            <a:r>
              <a:rPr lang="ko-KR" altLang="en-US" dirty="0"/>
              <a:t>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69A0F78-61DA-4FEA-AB27-9EE781D9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82" y="4811817"/>
            <a:ext cx="1685537" cy="16855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3C11833-A560-4506-A6B3-7D4A334E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494" y="2533230"/>
            <a:ext cx="1685537" cy="16855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73234D1-D568-4525-80AD-49F7C669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7" y="2533230"/>
            <a:ext cx="1149756" cy="15287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0086D9-E1EF-4F0D-A91B-2908BD54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94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C5496C49-1267-4974-96EC-6ED67FEC7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84" y="2840367"/>
            <a:ext cx="2945500" cy="29455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조작법</a:t>
            </a:r>
            <a:endParaRPr lang="ko-KR" altLang="en-IN" dirty="0"/>
          </a:p>
        </p:txBody>
      </p:sp>
      <p:pic>
        <p:nvPicPr>
          <p:cNvPr id="10" name="Picture 2" descr="iMac Magic Keyboard - Apple 지원 (KR)">
            <a:extLst>
              <a:ext uri="{FF2B5EF4-FFF2-40B4-BE49-F238E27FC236}">
                <a16:creationId xmlns:a16="http://schemas.microsoft.com/office/drawing/2014/main" id="{73F3EC65-BAAB-4B9C-996F-CD96D9838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b="10903"/>
          <a:stretch/>
        </p:blipFill>
        <p:spPr bwMode="auto">
          <a:xfrm>
            <a:off x="747901" y="2798494"/>
            <a:ext cx="7082063" cy="29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7;p22">
            <a:extLst>
              <a:ext uri="{FF2B5EF4-FFF2-40B4-BE49-F238E27FC236}">
                <a16:creationId xmlns:a16="http://schemas.microsoft.com/office/drawing/2014/main" id="{FF42D229-2811-43CB-8F7F-D444D2360522}"/>
              </a:ext>
            </a:extLst>
          </p:cNvPr>
          <p:cNvSpPr txBox="1"/>
          <p:nvPr/>
        </p:nvSpPr>
        <p:spPr>
          <a:xfrm>
            <a:off x="5244353" y="2116228"/>
            <a:ext cx="224256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W / A / S / D : 이동</a:t>
            </a:r>
            <a:endParaRPr b="1" dirty="0"/>
          </a:p>
        </p:txBody>
      </p:sp>
      <p:sp>
        <p:nvSpPr>
          <p:cNvPr id="17" name="Google Shape;163;p22">
            <a:extLst>
              <a:ext uri="{FF2B5EF4-FFF2-40B4-BE49-F238E27FC236}">
                <a16:creationId xmlns:a16="http://schemas.microsoft.com/office/drawing/2014/main" id="{0B80C6F6-D27A-47C7-B8CE-A5BFE9C590EC}"/>
              </a:ext>
            </a:extLst>
          </p:cNvPr>
          <p:cNvSpPr txBox="1"/>
          <p:nvPr/>
        </p:nvSpPr>
        <p:spPr>
          <a:xfrm>
            <a:off x="3869539" y="6324005"/>
            <a:ext cx="1792233" cy="24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Spacebar : 점프</a:t>
            </a:r>
            <a:endParaRPr b="1" dirty="0"/>
          </a:p>
        </p:txBody>
      </p:sp>
      <p:sp>
        <p:nvSpPr>
          <p:cNvPr id="18" name="Google Shape;157;p22">
            <a:extLst>
              <a:ext uri="{FF2B5EF4-FFF2-40B4-BE49-F238E27FC236}">
                <a16:creationId xmlns:a16="http://schemas.microsoft.com/office/drawing/2014/main" id="{E0794537-F9F7-4407-9FB6-6B1EBE64DAE7}"/>
              </a:ext>
            </a:extLst>
          </p:cNvPr>
          <p:cNvSpPr txBox="1"/>
          <p:nvPr/>
        </p:nvSpPr>
        <p:spPr>
          <a:xfrm>
            <a:off x="1539154" y="2116228"/>
            <a:ext cx="2173423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1 / 2 : </a:t>
            </a:r>
            <a:r>
              <a:rPr lang="ko-KR" altLang="en-US" b="1" dirty="0"/>
              <a:t>아이템 사용</a:t>
            </a:r>
            <a:endParaRPr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ED30-A3BE-4672-9687-469FCC9F01D5}"/>
              </a:ext>
            </a:extLst>
          </p:cNvPr>
          <p:cNvSpPr/>
          <p:nvPr/>
        </p:nvSpPr>
        <p:spPr>
          <a:xfrm>
            <a:off x="1296474" y="3320177"/>
            <a:ext cx="962631" cy="450762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7419F-2D8E-4AD7-A690-2103AF7C0CF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1790054" y="2484365"/>
            <a:ext cx="823549" cy="8480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9958F45-BC66-4211-BD90-E016DAE4C9C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3104991" y="2306428"/>
            <a:ext cx="2139362" cy="217263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6D0995E-2BDE-4A0E-B564-2E3938FBA31D}"/>
              </a:ext>
            </a:extLst>
          </p:cNvPr>
          <p:cNvCxnSpPr>
            <a:cxnSpLocks/>
            <a:stCxn id="49" idx="2"/>
            <a:endCxn id="17" idx="0"/>
          </p:cNvCxnSpPr>
          <p:nvPr/>
        </p:nvCxnSpPr>
        <p:spPr>
          <a:xfrm rot="16200000" flipH="1">
            <a:off x="4063025" y="5621374"/>
            <a:ext cx="686062" cy="7192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DAEC00-AF4A-43F7-AE85-80813713A287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V="1">
            <a:off x="8681821" y="2960854"/>
            <a:ext cx="1561550" cy="656023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F369773D-938E-4F9F-9EA6-BD885997B02F}"/>
              </a:ext>
            </a:extLst>
          </p:cNvPr>
          <p:cNvSpPr txBox="1"/>
          <p:nvPr/>
        </p:nvSpPr>
        <p:spPr>
          <a:xfrm>
            <a:off x="8377893" y="2127691"/>
            <a:ext cx="1513381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좌클릭 </a:t>
            </a:r>
            <a:r>
              <a:rPr lang="en-US" altLang="ko-KR" b="1" dirty="0"/>
              <a:t>: </a:t>
            </a:r>
            <a:r>
              <a:rPr lang="ko-KR" altLang="en-US" b="1" dirty="0"/>
              <a:t>공격</a:t>
            </a:r>
            <a:endParaRPr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4A5FFBA-963F-47DF-8FBC-88B8FF4F0D39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870600" y="3051701"/>
            <a:ext cx="1561550" cy="474330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A0FF7C19-BFD0-4CCD-BDD6-AB7A7DAD9280}"/>
              </a:ext>
            </a:extLst>
          </p:cNvPr>
          <p:cNvSpPr txBox="1"/>
          <p:nvPr/>
        </p:nvSpPr>
        <p:spPr>
          <a:xfrm>
            <a:off x="10115432" y="2127691"/>
            <a:ext cx="1546215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우클릭 </a:t>
            </a:r>
            <a:r>
              <a:rPr lang="en-US" altLang="ko-KR" b="1" dirty="0"/>
              <a:t>: </a:t>
            </a:r>
            <a:r>
              <a:rPr lang="ko-KR" altLang="en-US" b="1" dirty="0"/>
              <a:t>장전</a:t>
            </a:r>
            <a:endParaRPr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71422D-470D-48EF-9DA9-B71741AE77D3}"/>
              </a:ext>
            </a:extLst>
          </p:cNvPr>
          <p:cNvGrpSpPr/>
          <p:nvPr/>
        </p:nvGrpSpPr>
        <p:grpSpPr>
          <a:xfrm>
            <a:off x="1663234" y="3795912"/>
            <a:ext cx="1441757" cy="908529"/>
            <a:chOff x="1663234" y="3795912"/>
            <a:chExt cx="1441757" cy="9085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0B7CC4-A692-4B5D-8E39-7EB746014DED}"/>
                </a:ext>
              </a:extLst>
            </p:cNvPr>
            <p:cNvSpPr/>
            <p:nvPr/>
          </p:nvSpPr>
          <p:spPr>
            <a:xfrm>
              <a:off x="1663234" y="4253679"/>
              <a:ext cx="144175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FA6093A-0B25-45F2-B068-B83CA049CE49}"/>
                </a:ext>
              </a:extLst>
            </p:cNvPr>
            <p:cNvSpPr/>
            <p:nvPr/>
          </p:nvSpPr>
          <p:spPr>
            <a:xfrm>
              <a:off x="2010054" y="3795912"/>
              <a:ext cx="49046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5E9C6-6D20-4662-92DA-73D9F919CCA3}"/>
              </a:ext>
            </a:extLst>
          </p:cNvPr>
          <p:cNvSpPr/>
          <p:nvPr/>
        </p:nvSpPr>
        <p:spPr>
          <a:xfrm>
            <a:off x="2848558" y="5187181"/>
            <a:ext cx="2395795" cy="450762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21C844-353C-4B55-9134-9BB1AC0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7090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개발환경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3571228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VisualStudio2019</a:t>
            </a:r>
          </a:p>
        </p:txBody>
      </p:sp>
      <p:pic>
        <p:nvPicPr>
          <p:cNvPr id="2050" name="Picture 2" descr="visual studio 2019 new icon | The Dream of Super Surplus Power">
            <a:extLst>
              <a:ext uri="{FF2B5EF4-FFF2-40B4-BE49-F238E27FC236}">
                <a16:creationId xmlns:a16="http://schemas.microsoft.com/office/drawing/2014/main" id="{18824C7E-4654-48D9-8002-52BCE024F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3630" r="22991" b="11766"/>
          <a:stretch/>
        </p:blipFill>
        <p:spPr bwMode="auto">
          <a:xfrm>
            <a:off x="3899650" y="3021105"/>
            <a:ext cx="1651056" cy="16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Unreal Engine Logo in SVG Vector or PNG File Format - Logo.wine">
            <a:extLst>
              <a:ext uri="{FF2B5EF4-FFF2-40B4-BE49-F238E27FC236}">
                <a16:creationId xmlns:a16="http://schemas.microsoft.com/office/drawing/2014/main" id="{DCDC9287-1B5C-4FC9-8F2F-D9AB805ED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8" t="10722" r="25700" b="12969"/>
          <a:stretch/>
        </p:blipFill>
        <p:spPr bwMode="auto">
          <a:xfrm>
            <a:off x="878542" y="3012147"/>
            <a:ext cx="2200411" cy="22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and symbol, meaning, history, PNG">
            <a:extLst>
              <a:ext uri="{FF2B5EF4-FFF2-40B4-BE49-F238E27FC236}">
                <a16:creationId xmlns:a16="http://schemas.microsoft.com/office/drawing/2014/main" id="{EA64A696-0985-4829-AB58-A1E85985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6582"/>
          <a:stretch/>
        </p:blipFill>
        <p:spPr bwMode="auto">
          <a:xfrm>
            <a:off x="9145715" y="3190045"/>
            <a:ext cx="2167738" cy="18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deFX Adds Third Party Rendering to Houdini Indie">
            <a:extLst>
              <a:ext uri="{FF2B5EF4-FFF2-40B4-BE49-F238E27FC236}">
                <a16:creationId xmlns:a16="http://schemas.microsoft.com/office/drawing/2014/main" id="{4BB08282-E75C-48A9-9E4B-A26A0BE9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99" y="3146901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D2646C3-08F0-4990-92C1-1E718E587052}"/>
              </a:ext>
            </a:extLst>
          </p:cNvPr>
          <p:cNvSpPr txBox="1">
            <a:spLocks/>
          </p:cNvSpPr>
          <p:nvPr/>
        </p:nvSpPr>
        <p:spPr>
          <a:xfrm>
            <a:off x="6415255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Houdini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5FBA3-8112-4632-ADD5-FC4F31F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603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5888556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눈덩이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눈덩이가 충돌 했을 때 바스러지는 이펙트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1246094" y="4328966"/>
            <a:ext cx="7951935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얼음 결정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피격 후 피격 부위가 점차적으로 어는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정해진 모양의 이펙트가 아닌 실시간으로 생성되는 얼음 결정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13</a:t>
            </a:fld>
            <a:endParaRPr lang="ko-KR" altLang="en-US" noProof="0" dirty="0"/>
          </a:p>
        </p:txBody>
      </p:sp>
      <p:pic>
        <p:nvPicPr>
          <p:cNvPr id="4" name="그림 3" descr="연기이(가) 표시된 사진&#10;&#10;자동 생성된 설명">
            <a:extLst>
              <a:ext uri="{FF2B5EF4-FFF2-40B4-BE49-F238E27FC236}">
                <a16:creationId xmlns:a16="http://schemas.microsoft.com/office/drawing/2014/main" id="{1E476F3E-CEEC-4931-BD41-792113C451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3141"/>
          <a:stretch/>
        </p:blipFill>
        <p:spPr>
          <a:xfrm>
            <a:off x="6426638" y="2056894"/>
            <a:ext cx="2411173" cy="1995819"/>
          </a:xfrm>
          <a:prstGeom prst="rect">
            <a:avLst/>
          </a:prstGeom>
        </p:spPr>
      </p:pic>
      <p:pic>
        <p:nvPicPr>
          <p:cNvPr id="7" name="그림 6" descr="눈, 실외, 건물, 조각품이(가) 표시된 사진&#10;&#10;자동 생성된 설명">
            <a:extLst>
              <a:ext uri="{FF2B5EF4-FFF2-40B4-BE49-F238E27FC236}">
                <a16:creationId xmlns:a16="http://schemas.microsoft.com/office/drawing/2014/main" id="{95F6BE9F-2889-4676-BECA-736B64845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77" y="3059388"/>
            <a:ext cx="2389019" cy="33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4840040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/>
              <a:t>IOCP </a:t>
            </a:r>
            <a:r>
              <a:rPr lang="ko-KR" altLang="en-US" sz="2200" b="1" dirty="0"/>
              <a:t>멀티쓰레드 서버 구현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IOCP</a:t>
            </a:r>
            <a:r>
              <a:rPr lang="ko-KR" altLang="en-US" sz="1800" dirty="0"/>
              <a:t>를 활용한 다중 접속 서버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79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개인별 준비 현황</a:t>
            </a:r>
          </a:p>
        </p:txBody>
      </p:sp>
      <p:graphicFrame>
        <p:nvGraphicFramePr>
          <p:cNvPr id="8" name="Google Shape;205;p25">
            <a:extLst>
              <a:ext uri="{FF2B5EF4-FFF2-40B4-BE49-F238E27FC236}">
                <a16:creationId xmlns:a16="http://schemas.microsoft.com/office/drawing/2014/main" id="{891F75FE-82CE-41FF-92D0-AA52F2EA7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26494"/>
              </p:ext>
            </p:extLst>
          </p:nvPr>
        </p:nvGraphicFramePr>
        <p:xfrm>
          <a:off x="1368283" y="2118267"/>
          <a:ext cx="9455433" cy="43901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5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6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조현식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주상호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최윤태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4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C++</a:t>
                      </a: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수강</a:t>
                      </a:r>
                      <a:endParaRPr lang="en-US" altLang="ko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자료구조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알고리즘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운영체제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기초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59C072-8444-4D1A-BCB9-D64FD600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72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타 게임과의 차별성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4201406" y="5368003"/>
            <a:ext cx="270720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직관적인 플레이 방식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5" y="4473207"/>
            <a:ext cx="2503190" cy="2117060"/>
          </a:xfrm>
          <a:prstGeom prst="rect">
            <a:avLst/>
          </a:prstGeom>
        </p:spPr>
      </p:pic>
      <p:pic>
        <p:nvPicPr>
          <p:cNvPr id="7" name="Picture 2" descr="가족, 게임 및 엔터테인먼트 개념 - 집에서 비디오 게임을 하는 게임패드를 가진 행복한 아버지와 어린 딸. | 프리미엄 사진">
            <a:extLst>
              <a:ext uri="{FF2B5EF4-FFF2-40B4-BE49-F238E27FC236}">
                <a16:creationId xmlns:a16="http://schemas.microsoft.com/office/drawing/2014/main" id="{1CC14DBB-7112-417E-97DA-8F87C07E7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r="6506"/>
          <a:stretch/>
        </p:blipFill>
        <p:spPr bwMode="auto">
          <a:xfrm>
            <a:off x="975758" y="1985626"/>
            <a:ext cx="3037524" cy="23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C253EE4D-FEDC-4D07-AD55-9DECDA318581}"/>
              </a:ext>
            </a:extLst>
          </p:cNvPr>
          <p:cNvSpPr txBox="1">
            <a:spLocks/>
          </p:cNvSpPr>
          <p:nvPr/>
        </p:nvSpPr>
        <p:spPr>
          <a:xfrm>
            <a:off x="4201406" y="2709912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가족과 함께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할 수 있는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47EA8-D5A8-4EBA-8258-F4421EBAAF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r="7551"/>
          <a:stretch/>
        </p:blipFill>
        <p:spPr>
          <a:xfrm>
            <a:off x="7083050" y="1888505"/>
            <a:ext cx="2122416" cy="25508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pic>
        <p:nvPicPr>
          <p:cNvPr id="5122" name="Picture 2" descr="Features - Microsoft Research">
            <a:extLst>
              <a:ext uri="{FF2B5EF4-FFF2-40B4-BE49-F238E27FC236}">
                <a16:creationId xmlns:a16="http://schemas.microsoft.com/office/drawing/2014/main" id="{C567D91F-B864-48CF-AF62-D7430C743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9119" r="24382" b="9047"/>
          <a:stretch/>
        </p:blipFill>
        <p:spPr bwMode="auto">
          <a:xfrm>
            <a:off x="7001102" y="4599471"/>
            <a:ext cx="2286311" cy="21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3D7F85E-EB58-4972-933E-DF8D0307D29D}"/>
              </a:ext>
            </a:extLst>
          </p:cNvPr>
          <p:cNvSpPr txBox="1">
            <a:spLocks/>
          </p:cNvSpPr>
          <p:nvPr/>
        </p:nvSpPr>
        <p:spPr>
          <a:xfrm>
            <a:off x="9591873" y="5151944"/>
            <a:ext cx="1869110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플레이</a:t>
            </a:r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BCE196C6-D82F-46D6-8847-AA97123DC715}"/>
              </a:ext>
            </a:extLst>
          </p:cNvPr>
          <p:cNvSpPr txBox="1">
            <a:spLocks/>
          </p:cNvSpPr>
          <p:nvPr/>
        </p:nvSpPr>
        <p:spPr>
          <a:xfrm>
            <a:off x="9591873" y="2538036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친숙한 도구를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활용한 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F304C1-CA30-4FD9-85BB-790859C0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944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13" name="내용 개체 틀 10">
            <a:extLst>
              <a:ext uri="{FF2B5EF4-FFF2-40B4-BE49-F238E27FC236}">
                <a16:creationId xmlns:a16="http://schemas.microsoft.com/office/drawing/2014/main" id="{FC3C3618-46F7-4CAD-97CF-20ADA44D9D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979347"/>
              </p:ext>
            </p:extLst>
          </p:nvPr>
        </p:nvGraphicFramePr>
        <p:xfrm>
          <a:off x="1414836" y="2188882"/>
          <a:ext cx="9362328" cy="421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776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</a:tblGrid>
              <a:tr h="78903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조현식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주상호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최윤태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3422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눈덩이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머티리얼 제작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얼음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캐릭터 및 애니메이션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IOCP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충돌체크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서버 로직 구현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네트워크 동기화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10048-9D1C-4D08-B68B-EFCF3928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930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E0536974-9E57-4CA7-A22E-E55935080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795115"/>
              </p:ext>
            </p:extLst>
          </p:nvPr>
        </p:nvGraphicFramePr>
        <p:xfrm>
          <a:off x="10233415" y="1992275"/>
          <a:ext cx="1778952" cy="1234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주상호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조현식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최윤태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224;p27">
            <a:extLst>
              <a:ext uri="{FF2B5EF4-FFF2-40B4-BE49-F238E27FC236}">
                <a16:creationId xmlns:a16="http://schemas.microsoft.com/office/drawing/2014/main" id="{20C80E6D-78C5-4148-BCCD-CEA319832337}"/>
              </a:ext>
            </a:extLst>
          </p:cNvPr>
          <p:cNvSpPr/>
          <p:nvPr/>
        </p:nvSpPr>
        <p:spPr>
          <a:xfrm>
            <a:off x="11258967" y="2529808"/>
            <a:ext cx="5176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25;p27">
            <a:extLst>
              <a:ext uri="{FF2B5EF4-FFF2-40B4-BE49-F238E27FC236}">
                <a16:creationId xmlns:a16="http://schemas.microsoft.com/office/drawing/2014/main" id="{5D8A61A2-43BE-4A9E-9D97-3F669CFE8B5C}"/>
              </a:ext>
            </a:extLst>
          </p:cNvPr>
          <p:cNvSpPr/>
          <p:nvPr/>
        </p:nvSpPr>
        <p:spPr>
          <a:xfrm>
            <a:off x="11258967" y="2129726"/>
            <a:ext cx="517600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26;p27">
            <a:extLst>
              <a:ext uri="{FF2B5EF4-FFF2-40B4-BE49-F238E27FC236}">
                <a16:creationId xmlns:a16="http://schemas.microsoft.com/office/drawing/2014/main" id="{86A81EAB-137E-4E62-98FB-A63F08C78BB5}"/>
              </a:ext>
            </a:extLst>
          </p:cNvPr>
          <p:cNvSpPr/>
          <p:nvPr/>
        </p:nvSpPr>
        <p:spPr>
          <a:xfrm>
            <a:off x="11258967" y="2929875"/>
            <a:ext cx="517600" cy="158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0" name="Google Shape;222;p27">
            <a:extLst>
              <a:ext uri="{FF2B5EF4-FFF2-40B4-BE49-F238E27FC236}">
                <a16:creationId xmlns:a16="http://schemas.microsoft.com/office/drawing/2014/main" id="{EC5655F0-765C-48F9-BB3A-55283DE41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661631"/>
              </p:ext>
            </p:extLst>
          </p:nvPr>
        </p:nvGraphicFramePr>
        <p:xfrm>
          <a:off x="1181942" y="1750984"/>
          <a:ext cx="8536665" cy="49142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3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60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27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1월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2월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3월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4월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5월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8월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리소스 수집 및 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캐릭터 및 </a:t>
                      </a:r>
                      <a:r>
                        <a:rPr lang="ko" sz="800" dirty="0"/>
                        <a:t>애니메이션</a:t>
                      </a:r>
                      <a:r>
                        <a:rPr lang="en-US" altLang="ko" sz="800" dirty="0"/>
                        <a:t> </a:t>
                      </a:r>
                      <a:r>
                        <a:rPr lang="ko-KR" altLang="en-US" sz="800" dirty="0"/>
                        <a:t>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눈덩이 이펙트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머티리얼 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얼음 이펙트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게임 로직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네트워크 로직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충돌처리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698316654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서버 동기화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549749706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게임UI 및 이펙트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Google Shape;228;p27">
            <a:extLst>
              <a:ext uri="{FF2B5EF4-FFF2-40B4-BE49-F238E27FC236}">
                <a16:creationId xmlns:a16="http://schemas.microsoft.com/office/drawing/2014/main" id="{99F2EC15-E4B3-4C6D-A29B-6B161DCF7C13}"/>
              </a:ext>
            </a:extLst>
          </p:cNvPr>
          <p:cNvSpPr/>
          <p:nvPr/>
        </p:nvSpPr>
        <p:spPr>
          <a:xfrm>
            <a:off x="3307152" y="2162086"/>
            <a:ext cx="3654000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" name="Google Shape;232;p27">
            <a:extLst>
              <a:ext uri="{FF2B5EF4-FFF2-40B4-BE49-F238E27FC236}">
                <a16:creationId xmlns:a16="http://schemas.microsoft.com/office/drawing/2014/main" id="{B3B4C55D-F3FC-4778-94F0-8F21AAECB589}"/>
              </a:ext>
            </a:extLst>
          </p:cNvPr>
          <p:cNvSpPr/>
          <p:nvPr/>
        </p:nvSpPr>
        <p:spPr>
          <a:xfrm>
            <a:off x="2421286" y="2757216"/>
            <a:ext cx="1784443" cy="13954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4" name="Google Shape;235;p27">
            <a:extLst>
              <a:ext uri="{FF2B5EF4-FFF2-40B4-BE49-F238E27FC236}">
                <a16:creationId xmlns:a16="http://schemas.microsoft.com/office/drawing/2014/main" id="{758F733A-8F5F-44D4-A807-E16DF37C713E}"/>
              </a:ext>
            </a:extLst>
          </p:cNvPr>
          <p:cNvSpPr/>
          <p:nvPr/>
        </p:nvSpPr>
        <p:spPr>
          <a:xfrm>
            <a:off x="5131822" y="5461272"/>
            <a:ext cx="2725200" cy="1580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236;p27">
            <a:extLst>
              <a:ext uri="{FF2B5EF4-FFF2-40B4-BE49-F238E27FC236}">
                <a16:creationId xmlns:a16="http://schemas.microsoft.com/office/drawing/2014/main" id="{253C7F0B-EE3D-4AAF-98D0-D33CB23BE2EE}"/>
              </a:ext>
            </a:extLst>
          </p:cNvPr>
          <p:cNvSpPr/>
          <p:nvPr/>
        </p:nvSpPr>
        <p:spPr>
          <a:xfrm>
            <a:off x="4204047" y="5886125"/>
            <a:ext cx="5508000" cy="1580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232;p27">
            <a:extLst>
              <a:ext uri="{FF2B5EF4-FFF2-40B4-BE49-F238E27FC236}">
                <a16:creationId xmlns:a16="http://schemas.microsoft.com/office/drawing/2014/main" id="{5588B657-F277-4FEE-A8E1-430CEA85143C}"/>
              </a:ext>
            </a:extLst>
          </p:cNvPr>
          <p:cNvSpPr/>
          <p:nvPr/>
        </p:nvSpPr>
        <p:spPr>
          <a:xfrm>
            <a:off x="4221713" y="4127636"/>
            <a:ext cx="3642024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Google Shape;235;p27">
            <a:extLst>
              <a:ext uri="{FF2B5EF4-FFF2-40B4-BE49-F238E27FC236}">
                <a16:creationId xmlns:a16="http://schemas.microsoft.com/office/drawing/2014/main" id="{ED4D9268-27EC-4BB5-B327-5E4896CA13D8}"/>
              </a:ext>
            </a:extLst>
          </p:cNvPr>
          <p:cNvSpPr/>
          <p:nvPr/>
        </p:nvSpPr>
        <p:spPr>
          <a:xfrm>
            <a:off x="2435845" y="5019592"/>
            <a:ext cx="1769884" cy="1584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232;p27">
            <a:extLst>
              <a:ext uri="{FF2B5EF4-FFF2-40B4-BE49-F238E27FC236}">
                <a16:creationId xmlns:a16="http://schemas.microsoft.com/office/drawing/2014/main" id="{4F879D34-34E1-4060-A28E-E8D793E58E6D}"/>
              </a:ext>
            </a:extLst>
          </p:cNvPr>
          <p:cNvSpPr/>
          <p:nvPr/>
        </p:nvSpPr>
        <p:spPr>
          <a:xfrm>
            <a:off x="6977288" y="6258588"/>
            <a:ext cx="2724081" cy="158003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9" name="Google Shape;233;p27">
            <a:extLst>
              <a:ext uri="{FF2B5EF4-FFF2-40B4-BE49-F238E27FC236}">
                <a16:creationId xmlns:a16="http://schemas.microsoft.com/office/drawing/2014/main" id="{7F611720-A22E-4A14-A572-C387C64457AC}"/>
              </a:ext>
            </a:extLst>
          </p:cNvPr>
          <p:cNvSpPr/>
          <p:nvPr/>
        </p:nvSpPr>
        <p:spPr>
          <a:xfrm>
            <a:off x="4215559" y="3197672"/>
            <a:ext cx="36540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33;p27">
            <a:extLst>
              <a:ext uri="{FF2B5EF4-FFF2-40B4-BE49-F238E27FC236}">
                <a16:creationId xmlns:a16="http://schemas.microsoft.com/office/drawing/2014/main" id="{4ACD17BF-4A66-46BC-B077-6C9304F70B27}"/>
              </a:ext>
            </a:extLst>
          </p:cNvPr>
          <p:cNvSpPr/>
          <p:nvPr/>
        </p:nvSpPr>
        <p:spPr>
          <a:xfrm>
            <a:off x="6982462" y="6444972"/>
            <a:ext cx="2720017" cy="158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33;p27">
            <a:extLst>
              <a:ext uri="{FF2B5EF4-FFF2-40B4-BE49-F238E27FC236}">
                <a16:creationId xmlns:a16="http://schemas.microsoft.com/office/drawing/2014/main" id="{3D933A18-4E1C-48F6-8833-5E4862707755}"/>
              </a:ext>
            </a:extLst>
          </p:cNvPr>
          <p:cNvSpPr/>
          <p:nvPr/>
        </p:nvSpPr>
        <p:spPr>
          <a:xfrm>
            <a:off x="2426011" y="3633615"/>
            <a:ext cx="1778036" cy="129679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Google Shape;233;p27">
            <a:extLst>
              <a:ext uri="{FF2B5EF4-FFF2-40B4-BE49-F238E27FC236}">
                <a16:creationId xmlns:a16="http://schemas.microsoft.com/office/drawing/2014/main" id="{D607A7CF-EFDE-4117-9854-191AE84F126E}"/>
              </a:ext>
            </a:extLst>
          </p:cNvPr>
          <p:cNvSpPr/>
          <p:nvPr/>
        </p:nvSpPr>
        <p:spPr>
          <a:xfrm>
            <a:off x="3298980" y="4498979"/>
            <a:ext cx="5472000" cy="158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Google Shape;232;p27">
            <a:extLst>
              <a:ext uri="{FF2B5EF4-FFF2-40B4-BE49-F238E27FC236}">
                <a16:creationId xmlns:a16="http://schemas.microsoft.com/office/drawing/2014/main" id="{FD37E893-FD5A-4835-86D8-DE75A299708E}"/>
              </a:ext>
            </a:extLst>
          </p:cNvPr>
          <p:cNvSpPr/>
          <p:nvPr/>
        </p:nvSpPr>
        <p:spPr>
          <a:xfrm>
            <a:off x="4204046" y="4682989"/>
            <a:ext cx="4566049" cy="15718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4" name="Google Shape;233;p27">
            <a:extLst>
              <a:ext uri="{FF2B5EF4-FFF2-40B4-BE49-F238E27FC236}">
                <a16:creationId xmlns:a16="http://schemas.microsoft.com/office/drawing/2014/main" id="{F8B819F9-D8F7-4DC3-BB7E-5FB3D8A52F72}"/>
              </a:ext>
            </a:extLst>
          </p:cNvPr>
          <p:cNvSpPr/>
          <p:nvPr/>
        </p:nvSpPr>
        <p:spPr>
          <a:xfrm>
            <a:off x="2427745" y="2376548"/>
            <a:ext cx="36000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394C4-63B7-48FE-B2B0-D12B5438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697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9600" dirty="0">
                <a:solidFill>
                  <a:srgbClr val="FFFFFF"/>
                </a:solidFill>
              </a:rPr>
              <a:t>감사합니다</a:t>
            </a:r>
            <a:r>
              <a:rPr lang="en-US" altLang="ko-KR" sz="96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375CF-783B-472C-B1BC-45CBC83E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680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9390B9CD-51B3-4696-8ADE-26B1EAD9C1B7}"/>
              </a:ext>
            </a:extLst>
          </p:cNvPr>
          <p:cNvSpPr txBox="1">
            <a:spLocks/>
          </p:cNvSpPr>
          <p:nvPr/>
        </p:nvSpPr>
        <p:spPr>
          <a:xfrm>
            <a:off x="5476302" y="514228"/>
            <a:ext cx="4169722" cy="53486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b="1" dirty="0"/>
              <a:t>연구목적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게임소개 및 방법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개발환경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기술적요소 및 중점 연구 분야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개인별 준비 현황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타 게임과의 차별성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역할분담 및 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FFAC95-F542-4D69-918B-A93BE124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6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연구목적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51125"/>
            <a:ext cx="9741049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언리얼을 이용한 </a:t>
            </a:r>
            <a:r>
              <a:rPr lang="en-US" altLang="ko-KR" sz="2400" b="1" dirty="0"/>
              <a:t>3D </a:t>
            </a:r>
            <a:r>
              <a:rPr lang="ko-KR" altLang="en-US" sz="2400" b="1" dirty="0"/>
              <a:t>게임 제작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게임 제작을 통해 언리얼 엔진에 대한 이해도 증진</a:t>
            </a:r>
            <a:endParaRPr lang="en-US" altLang="ko-KR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/>
              <a:t> </a:t>
            </a:r>
            <a:r>
              <a:rPr lang="ko-KR" altLang="en-US" sz="2400" b="1" dirty="0"/>
              <a:t>그래픽 기술 구현 능력 향상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후디니를 활용한 이펙트 구현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b="1" dirty="0"/>
              <a:t>IOCP</a:t>
            </a:r>
            <a:r>
              <a:rPr lang="ko-KR" altLang="en-US" sz="2400" b="1" dirty="0"/>
              <a:t>를 이용한 멀티 플레이 서버 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4769-A0B9-428D-AC66-1D517E06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9394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1898720"/>
            <a:ext cx="3400313" cy="123892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장르 </a:t>
            </a:r>
            <a:r>
              <a:rPr lang="en-US" altLang="ko-KR" sz="1600" dirty="0"/>
              <a:t>: </a:t>
            </a:r>
            <a:r>
              <a:rPr lang="ko-KR" altLang="en-US" sz="1600" dirty="0"/>
              <a:t>서바이벌</a:t>
            </a:r>
            <a:r>
              <a:rPr lang="en-US" altLang="ko-KR" sz="1600" dirty="0"/>
              <a:t>, FPS, </a:t>
            </a:r>
            <a:r>
              <a:rPr lang="ko-KR" altLang="en-US" sz="1600" dirty="0"/>
              <a:t>아케이드 </a:t>
            </a:r>
          </a:p>
          <a:p>
            <a:r>
              <a:rPr lang="ko-KR" altLang="en-US" sz="1600" dirty="0"/>
              <a:t>플랫폼 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 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990674-6AC7-4491-BC1A-59960D08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15" y="3200397"/>
            <a:ext cx="4663017" cy="2618464"/>
          </a:xfrm>
          <a:prstGeom prst="rect">
            <a:avLst/>
          </a:prstGeom>
        </p:spPr>
      </p:pic>
      <p:pic>
        <p:nvPicPr>
          <p:cNvPr id="7" name="그림 6" descr="텍스트, 나무, 눈, 실외이(가) 표시된 사진&#10;&#10;자동 생성된 설명">
            <a:extLst>
              <a:ext uri="{FF2B5EF4-FFF2-40B4-BE49-F238E27FC236}">
                <a16:creationId xmlns:a16="http://schemas.microsoft.com/office/drawing/2014/main" id="{BF1E05E2-F9EF-4D2A-BB0B-FA223E60B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7" b="9702"/>
          <a:stretch/>
        </p:blipFill>
        <p:spPr>
          <a:xfrm>
            <a:off x="943833" y="3200397"/>
            <a:ext cx="5098412" cy="2618464"/>
          </a:xfrm>
          <a:prstGeom prst="rect">
            <a:avLst/>
          </a:prstGeom>
        </p:spPr>
      </p:pic>
      <p:sp>
        <p:nvSpPr>
          <p:cNvPr id="9" name="부제목 3">
            <a:extLst>
              <a:ext uri="{FF2B5EF4-FFF2-40B4-BE49-F238E27FC236}">
                <a16:creationId xmlns:a16="http://schemas.microsoft.com/office/drawing/2014/main" id="{5CA87326-58EC-45D3-8013-E3337BBCDEBB}"/>
              </a:ext>
            </a:extLst>
          </p:cNvPr>
          <p:cNvSpPr txBox="1">
            <a:spLocks/>
          </p:cNvSpPr>
          <p:nvPr/>
        </p:nvSpPr>
        <p:spPr>
          <a:xfrm>
            <a:off x="2523995" y="5845756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1&gt;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배틀그라운드’</a:t>
            </a: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135C7BDE-894C-415F-9EB9-A63A4CC27C7D}"/>
              </a:ext>
            </a:extLst>
          </p:cNvPr>
          <p:cNvSpPr txBox="1">
            <a:spLocks/>
          </p:cNvSpPr>
          <p:nvPr/>
        </p:nvSpPr>
        <p:spPr>
          <a:xfrm>
            <a:off x="8032179" y="5818861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2&gt;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동물의 숲’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EAA113-E0D8-4727-A41A-A321D33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6758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 </a:t>
            </a:r>
            <a:r>
              <a:rPr lang="en-US" altLang="ko-KR" dirty="0"/>
              <a:t>- </a:t>
            </a:r>
            <a:r>
              <a:rPr lang="ko-KR" altLang="en-US" dirty="0"/>
              <a:t>컨셉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86983"/>
            <a:ext cx="3400313" cy="4215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서바이벌 </a:t>
            </a:r>
            <a:r>
              <a:rPr lang="en-US" altLang="ko-KR" sz="1800" dirty="0"/>
              <a:t>FPS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멀티플레이 지원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전투 방식</a:t>
            </a:r>
            <a:r>
              <a:rPr lang="en-US" altLang="ko-KR" sz="1800" dirty="0"/>
              <a:t>: </a:t>
            </a:r>
            <a:r>
              <a:rPr lang="ko-KR" altLang="en-US" sz="1800" dirty="0"/>
              <a:t>눈싸움 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지형지물을 통해 엄폐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적 식별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우산</a:t>
            </a:r>
            <a:r>
              <a:rPr lang="en-US" altLang="ko-KR" sz="1800" dirty="0"/>
              <a:t>,</a:t>
            </a:r>
            <a:r>
              <a:rPr lang="ko-KR" altLang="en-US" sz="1800" dirty="0"/>
              <a:t> 성냥 등 일반 사물을 모티브한 아이템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08" y="2086983"/>
            <a:ext cx="4386831" cy="37101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9A4356-78EE-463A-83A9-A44D928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787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흐름도</a:t>
            </a:r>
            <a:endParaRPr lang="ko-KR" altLang="en-IN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9C6442-984B-4F5E-8C21-4079ADEB9E33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F0E98A-A97F-45D3-87F2-6EB4D4330CE9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C859B6-D8EA-4A84-99CC-4E41B33B63C2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4A7930A0-24F3-427C-9A88-024256E54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22" name="그림 2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56568C5B-8861-408B-9C13-96B5A1E12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3" name="그림 2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8EAEC5-DF82-4091-854B-8B9E4A509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4" name="그림 2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E6E2E19-A6A4-49E4-B498-2C2B45FCB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5" name="그림 2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912824CB-2395-4D1B-97BC-341413541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6" name="그림 2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EB9652EC-8FF4-4AAB-A351-54C72F1D1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7" name="그림 2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D28145B-0CFB-4E89-A185-B38CC4E1E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8" name="그림 27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1BA4FF-9E5E-4521-8177-209EF17355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9" name="그림 28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63E20C5-4D8E-41CC-8274-1F5BD60A4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30" name="그림 2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A667178-4447-46F0-BDAF-36FC273D9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31" name="그림 30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63997D1C-79FB-4F61-B0BC-303F86C9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2" name="그림 31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035352B6-98E6-4E8F-BE82-CC457FEDC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3" name="그림 3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F84A68D-BF05-4E46-9FC7-A01A01ACD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4" name="그림 33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AC60C09-A4D6-4BDC-9A5C-FEF5DFDAC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5" name="그림 34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00456504-D8D4-4C7E-8540-DAED0AA7A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6" name="Picture 2" descr="모동숲 마을주민 여">
                <a:extLst>
                  <a:ext uri="{FF2B5EF4-FFF2-40B4-BE49-F238E27FC236}">
                    <a16:creationId xmlns:a16="http://schemas.microsoft.com/office/drawing/2014/main" id="{F870E454-AE4E-4B01-A0F6-C79053183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모동숲 마을주민 여">
                <a:extLst>
                  <a:ext uri="{FF2B5EF4-FFF2-40B4-BE49-F238E27FC236}">
                    <a16:creationId xmlns:a16="http://schemas.microsoft.com/office/drawing/2014/main" id="{989F4C2D-27EC-4339-A1C5-CC1EBFECA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모동숲 마을주민 여">
                <a:extLst>
                  <a:ext uri="{FF2B5EF4-FFF2-40B4-BE49-F238E27FC236}">
                    <a16:creationId xmlns:a16="http://schemas.microsoft.com/office/drawing/2014/main" id="{E82B1AC0-D7E3-428B-AC78-68A79C2AD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모동숲 마을주민 여">
                <a:extLst>
                  <a:ext uri="{FF2B5EF4-FFF2-40B4-BE49-F238E27FC236}">
                    <a16:creationId xmlns:a16="http://schemas.microsoft.com/office/drawing/2014/main" id="{E1F7A7B1-B7E8-4E3E-947B-6466FCFEC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모동숲 마을주민 여">
                <a:extLst>
                  <a:ext uri="{FF2B5EF4-FFF2-40B4-BE49-F238E27FC236}">
                    <a16:creationId xmlns:a16="http://schemas.microsoft.com/office/drawing/2014/main" id="{608531AD-E2F8-49A4-804F-6BF0404FA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그림 4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93F8B3E-D6B7-414C-B00A-836DC666C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2" name="그림 4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7017396-1E8B-4E0A-BCF2-8A1C0ECBC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3" name="그림 4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5F9862-6081-4F80-BCFD-E5E61C053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4" name="그림 4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342D7E0-1874-487F-9B49-79AAA37D4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5" name="그림 44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15D27B0-A810-4DF2-A375-52B3A94EE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6" name="그림 45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185049D-EA7D-463F-998F-B782A519A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7" name="그림 46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555A767D-5589-4FE5-A3E3-C96AF86B9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E15954D-DFF1-41EB-AD82-547C1F8A1F13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3E9B83AD-96E3-4D82-A96F-65A25F07C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D031DF2-4629-4DAB-9F1A-A7FCE1929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E2F780D-F211-4AAE-9FEA-0ABD62276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E90C91B1-E18C-4577-B458-B9744287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CFE54C4-8ADF-48F5-A56E-BACC9DCB69E8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9" name="그림 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11EDF5A-7B26-4BF4-BCC4-AC2EBA81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0" name="그림 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72F4ABD-5759-4424-841D-14CAB51A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1" name="그림 1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D00A140D-2594-4107-B34A-29450F029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2" name="그림 1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7C62FB2-3AE4-4215-AC9C-6074FD339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3" name="그림 1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81B8AF4-B6AC-4CE5-A7F8-F60A0F169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" name="그림 1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1972C01-7F9E-4A10-AA98-33EDA1D07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" name="그림 1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4507E5D-3549-4910-9F14-0D70C9BC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" name="그림 1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A25A26E-57C0-4502-8490-B77A6F69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7" name="그림 1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0C81500-8835-4E0C-B3C4-958FECA85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8" name="그림 1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1377867-411B-4188-8DB3-42C9A90D4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graphicFrame>
        <p:nvGraphicFramePr>
          <p:cNvPr id="54" name="내용 개체 틀 6" descr="아이콘과 텍스트가 있는 안건 슬라이드입니다.">
            <a:extLst>
              <a:ext uri="{FF2B5EF4-FFF2-40B4-BE49-F238E27FC236}">
                <a16:creationId xmlns:a16="http://schemas.microsoft.com/office/drawing/2014/main" id="{CC457930-62B9-4437-91E2-59FAA8D6E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040764"/>
              </p:ext>
            </p:extLst>
          </p:nvPr>
        </p:nvGraphicFramePr>
        <p:xfrm>
          <a:off x="7139171" y="1900516"/>
          <a:ext cx="4482675" cy="472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C3ADA4-A234-4689-B383-8A8D149C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4280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B930935-EF47-4306-8374-5A3965C76DE3}"/>
              </a:ext>
            </a:extLst>
          </p:cNvPr>
          <p:cNvSpPr txBox="1">
            <a:spLocks/>
          </p:cNvSpPr>
          <p:nvPr/>
        </p:nvSpPr>
        <p:spPr>
          <a:xfrm>
            <a:off x="7366302" y="2104916"/>
            <a:ext cx="4565724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 주요 지형지물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모닥불 지역 </a:t>
            </a:r>
            <a:r>
              <a:rPr lang="en-US" altLang="ko-KR" dirty="0"/>
              <a:t>: </a:t>
            </a:r>
            <a:r>
              <a:rPr lang="ko-KR" altLang="en-US" dirty="0"/>
              <a:t>치료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눈 파밍 지점 </a:t>
            </a:r>
            <a:r>
              <a:rPr lang="en-US" altLang="ko-KR" dirty="0"/>
              <a:t>: </a:t>
            </a:r>
            <a:r>
              <a:rPr lang="ko-KR" altLang="en-US" dirty="0"/>
              <a:t>장전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오두막 및 상자 </a:t>
            </a:r>
            <a:r>
              <a:rPr lang="en-US" altLang="ko-KR" dirty="0"/>
              <a:t>: </a:t>
            </a:r>
            <a:r>
              <a:rPr lang="ko-KR" altLang="en-US" dirty="0"/>
              <a:t>아이템 파밍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언덕 및 나무 </a:t>
            </a:r>
            <a:r>
              <a:rPr lang="en-US" altLang="ko-KR" dirty="0"/>
              <a:t>: </a:t>
            </a:r>
            <a:r>
              <a:rPr lang="ko-KR" altLang="en-US" dirty="0"/>
              <a:t>엄폐물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철조망 </a:t>
            </a:r>
            <a:r>
              <a:rPr lang="en-US" altLang="ko-KR" dirty="0"/>
              <a:t>: </a:t>
            </a:r>
            <a:r>
              <a:rPr lang="ko-KR" altLang="en-US" dirty="0"/>
              <a:t>맵 경계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A89168C-F934-4699-8346-F16D4ECE7331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FEA1F2F-5617-4983-8208-FC2F6F7D7A72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E3D4F6C6-D68C-4F8F-A009-F423796B459E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9" name="그림 15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70D6D6D3-0B5A-4DB7-9EED-EA969779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160" name="그림 15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FA8758FB-4EF8-4452-AC65-90565E5640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1" name="그림 16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12ED704-3F0C-4DE2-BC83-9C403B211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2" name="그림 16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241321E-3DF1-4A2F-9483-F3B5A8B1C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3" name="그림 16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3E3560-240A-4163-99FF-AA84E0570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4" name="그림 16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672331CA-3C01-42B9-9C78-9985452BE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5" name="그림 16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A3BC26FE-8282-4C39-B36C-BEA422C2A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6" name="그림 16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714FE4A-4FD0-4084-B8D4-4D6BA25FA2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7" name="그림 16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3AF6D2D-AEB5-4E6D-8FEE-E79C6F1DC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8" name="그림 16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A643C70-E617-49D2-B874-9CF14F9CD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9" name="그림 16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CB9D469D-2FDE-4C20-A826-53D27C7E0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0" name="그림 16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F7BCC332-CABC-47D9-98BF-889D631F9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1" name="그림 17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A9685667-B645-4FE4-87AB-9174732F4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2" name="그림 17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B4C20F0-4F5B-49F3-84CB-F84C80C1F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3" name="그림 17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62CFE746-76B9-4A69-A63D-15DE5AFC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4" name="Picture 2" descr="모동숲 마을주민 여">
                <a:extLst>
                  <a:ext uri="{FF2B5EF4-FFF2-40B4-BE49-F238E27FC236}">
                    <a16:creationId xmlns:a16="http://schemas.microsoft.com/office/drawing/2014/main" id="{669E3926-EBA9-48AA-B235-A88B4A227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2" descr="모동숲 마을주민 여">
                <a:extLst>
                  <a:ext uri="{FF2B5EF4-FFF2-40B4-BE49-F238E27FC236}">
                    <a16:creationId xmlns:a16="http://schemas.microsoft.com/office/drawing/2014/main" id="{52EEDD05-5783-47EE-B211-FB53EE83C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모동숲 마을주민 여">
                <a:extLst>
                  <a:ext uri="{FF2B5EF4-FFF2-40B4-BE49-F238E27FC236}">
                    <a16:creationId xmlns:a16="http://schemas.microsoft.com/office/drawing/2014/main" id="{F1C3CCAA-68F7-478C-A68E-11EF75513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모동숲 마을주민 여">
                <a:extLst>
                  <a:ext uri="{FF2B5EF4-FFF2-40B4-BE49-F238E27FC236}">
                    <a16:creationId xmlns:a16="http://schemas.microsoft.com/office/drawing/2014/main" id="{2C4C9A16-6A91-4B5E-933A-60AC27C7C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모동숲 마을주민 여">
                <a:extLst>
                  <a:ext uri="{FF2B5EF4-FFF2-40B4-BE49-F238E27FC236}">
                    <a16:creationId xmlns:a16="http://schemas.microsoft.com/office/drawing/2014/main" id="{ED08B0E4-949B-481B-ACB3-A31FB2183D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그림 17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7552A08-5EBF-41EA-BA56-ED411DFC6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0" name="그림 17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2152986-7271-407F-BBBC-323AD61E6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1" name="그림 18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79822ADF-F560-43D4-B4CD-E3AA11FB7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2" name="그림 18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C6B66B2-4C1A-478B-90E0-A2C264768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3" name="그림 18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CB1BC31-195F-4271-9990-30662545C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4" name="그림 18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B8970394-A7CE-4F33-885D-C32D86E16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5" name="그림 18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973D7473-C662-4E5A-ADD5-2BCDF5E5B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E893ABE-2E8D-439E-B73B-4FB5B4EF8717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28E35BD9-C0AA-43F1-8665-3E4CD822A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E11A302F-E0A5-48B4-AD93-143065215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317B248C-ADE2-482C-B580-17C9ED73F1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B149715B-9309-4110-A676-1C2183E2D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FB43717-FF5D-4C9F-BE67-5EDB2E3AFFE7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148" name="그림 14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93DB1EF6-4164-451C-A311-58F76E83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9" name="그림 14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8D94433-523D-4363-A8D5-64293A6C6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0" name="그림 14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28530FC-7FC5-43EB-8BCB-D0A87D36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1" name="그림 15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D62CE74-AC8A-41B8-BC03-E24A41770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2" name="그림 15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56CFC3A4-FFF8-49A8-87CA-E91EB3322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3" name="그림 15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57E391C-6369-42C7-8C4A-E139B7733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4" name="그림 15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C193DDB-77F8-474B-AAF4-7471FA816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5" name="그림 15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947AD7F-8DAB-4B34-BD19-86BA670E2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6" name="그림 15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B27AEE7-08DA-4A67-9D6B-F0D554C2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7" name="그림 15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69B956E-C9D3-48F8-ADA6-64BA9DCD3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F0AD4C-2767-461C-B9FC-7D6502E2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704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graphicFrame>
        <p:nvGraphicFramePr>
          <p:cNvPr id="53" name="Google Shape;118;p19">
            <a:extLst>
              <a:ext uri="{FF2B5EF4-FFF2-40B4-BE49-F238E27FC236}">
                <a16:creationId xmlns:a16="http://schemas.microsoft.com/office/drawing/2014/main" id="{74035A2C-8F7E-4574-89C3-9210C589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520178"/>
              </p:ext>
            </p:extLst>
          </p:nvPr>
        </p:nvGraphicFramePr>
        <p:xfrm>
          <a:off x="7399582" y="2974490"/>
          <a:ext cx="3277383" cy="241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좌표계 1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크기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7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모닥불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반경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높이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0~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BE501F-5808-4028-AF83-B88F579D0FD7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9E4D0E4-ED69-4AA8-89FE-778C73C6C25D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054F7AA-573A-4A73-A642-1FF85F546FB1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9" name="그림 6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04D8F749-8050-404C-9566-3A8E5665E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70" name="그림 6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C0FBAE-04F1-45A5-B27F-7F67F4637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1" name="그림 7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A5E9EDC-78ED-427C-AB20-4B85DA48F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2" name="그림 7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D13996A-1FF5-4BD7-A3F0-DA4B14458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3" name="그림 7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E790534-9E38-4E1B-86D3-8E0A39BE2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4" name="그림 7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106D5089-068E-44A2-9ECF-CF5FE0172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5" name="그림 7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5267460-5FAA-4225-97F4-4B085F6EFE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6" name="그림 7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66BE8B7-269D-4F46-98CE-0CE2816597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7" name="그림 7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734F30F-F6D7-47D8-B482-28A298EE8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8" name="그림 7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5EF5964-2F68-4E13-B4A6-3D368E370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79" name="그림 7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6996320-E7F7-43B4-B808-E14899EF1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0" name="그림 7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81C355E7-F3AB-40D8-A084-E8B12BD5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1" name="그림 8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4BF4337A-012B-4448-A3BD-F461A2ED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2" name="그림 8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B12E834-34E1-485C-9AB9-D2027FABF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3" name="그림 8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98717593-FBFA-4464-8D89-43665142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4" name="Picture 2" descr="모동숲 마을주민 여">
                <a:extLst>
                  <a:ext uri="{FF2B5EF4-FFF2-40B4-BE49-F238E27FC236}">
                    <a16:creationId xmlns:a16="http://schemas.microsoft.com/office/drawing/2014/main" id="{168F3E4E-CDA1-405D-9AB7-8C0868D97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모동숲 마을주민 여">
                <a:extLst>
                  <a:ext uri="{FF2B5EF4-FFF2-40B4-BE49-F238E27FC236}">
                    <a16:creationId xmlns:a16="http://schemas.microsoft.com/office/drawing/2014/main" id="{07CAE7D3-965B-44F3-A757-DC0CF8B0D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모동숲 마을주민 여">
                <a:extLst>
                  <a:ext uri="{FF2B5EF4-FFF2-40B4-BE49-F238E27FC236}">
                    <a16:creationId xmlns:a16="http://schemas.microsoft.com/office/drawing/2014/main" id="{A531F765-22F6-4CED-8879-4A1D30E35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모동숲 마을주민 여">
                <a:extLst>
                  <a:ext uri="{FF2B5EF4-FFF2-40B4-BE49-F238E27FC236}">
                    <a16:creationId xmlns:a16="http://schemas.microsoft.com/office/drawing/2014/main" id="{8E786301-8B4A-482D-8A59-1E86F5572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모동숲 마을주민 여">
                <a:extLst>
                  <a:ext uri="{FF2B5EF4-FFF2-40B4-BE49-F238E27FC236}">
                    <a16:creationId xmlns:a16="http://schemas.microsoft.com/office/drawing/2014/main" id="{A29686B0-1AD9-4A16-B82A-3392BFC5A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그림 8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F90CE6-770A-4618-B05C-5C4BE1850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0" name="그림 8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F6D82E0-3F07-4934-B841-C49CC311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1" name="그림 9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9F416FA1-F753-48A1-8680-58D48DCC0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2" name="그림 9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F6FEB7D4-6B79-4158-B05E-092A0E2B6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3" name="그림 9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B380F75-5FAA-4C0C-803D-0EB6FB903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4" name="그림 9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BCDCB3C-99A9-49D7-AB32-7E398ECE0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5" name="그림 9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0442345-9123-448E-8734-0B49DEE41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B56D1290-6ED2-4FA7-86C3-659E2F8692FE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9FD7B076-F2F9-481E-BB82-00745B69F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9EC99441-BA10-42A6-AD74-B5B83C1C1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839A88A1-2AF3-4730-BB99-BFE8081C7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9FDEBF40-ADFA-4078-A940-98591C53F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81E207A-749F-40AE-9226-CCFD46EBB382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58" name="그림 5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27E9DD8-3B4D-47F1-B7BC-2E8C61417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59" name="그림 5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FA793FE-6AD3-4A8B-8E94-50D3C042C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0" name="그림 5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A702EFC-D06B-45A5-A02B-10AA1843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1" name="그림 6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D9AF947-58A0-4C14-8259-7C581513E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2" name="그림 6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FA14670-3ED4-4303-8C43-777E97B64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3" name="그림 6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E45614C-184A-4DEA-87DB-5A39D4DF6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4" name="그림 6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C2E640B6-4117-4318-A5D2-EF843196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5" name="그림 6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E423A83-ABCB-499B-858D-0C648FCAC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6" name="그림 6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6B84540-B3ED-41E2-A144-04D56035A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7" name="그림 6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FEB9154-24A4-4878-98B7-93A3F080B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E6B13-52E7-45A0-8815-6D693BD0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4779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플레이어</a:t>
            </a:r>
            <a:endParaRPr lang="ko-KR" altLang="en-IN" dirty="0"/>
          </a:p>
        </p:txBody>
      </p:sp>
      <p:pic>
        <p:nvPicPr>
          <p:cNvPr id="54" name="Picture 2" descr="모동숲 마을주민 여">
            <a:extLst>
              <a:ext uri="{FF2B5EF4-FFF2-40B4-BE49-F238E27FC236}">
                <a16:creationId xmlns:a16="http://schemas.microsoft.com/office/drawing/2014/main" id="{C36F6C6D-AD00-4B41-A869-63E40B4F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14" y="2760980"/>
            <a:ext cx="1492132" cy="26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Google Shape;128;p20">
            <a:extLst>
              <a:ext uri="{FF2B5EF4-FFF2-40B4-BE49-F238E27FC236}">
                <a16:creationId xmlns:a16="http://schemas.microsoft.com/office/drawing/2014/main" id="{6860765A-C5EF-4C75-99DE-EC134A4A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831103"/>
              </p:ext>
            </p:extLst>
          </p:nvPr>
        </p:nvGraphicFramePr>
        <p:xfrm>
          <a:off x="4371986" y="2440036"/>
          <a:ext cx="6475306" cy="34064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3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체온 게이지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일정량 감소하면 이동속도 감소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게이지가 바닥나면 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체력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120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150cm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667977"/>
                  </a:ext>
                </a:extLst>
              </a:tr>
              <a:tr h="607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원거리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–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눈덩이 던지기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데미지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10</a:t>
                      </a:r>
                      <a:endParaRPr lang="ko-KR" alt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속도</a:t>
                      </a:r>
                      <a:endParaRPr 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205 cm/s</a:t>
                      </a:r>
                      <a:endParaRPr lang="pt-BR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127896"/>
                  </a:ext>
                </a:extLst>
              </a:tr>
              <a:tr h="697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Idle,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뛰기, 점프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64DFA-F9BB-416D-BA20-2C540472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81629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33_TF33476885_Win32" id="{CBB52A41-6742-40C3-8EED-8C17B7590392}" vid="{0994DC97-9678-405B-A69C-5CE491EB82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E879E6-8FFE-4154-8F2A-F7518B89B37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클래식 회사 전체 프레젠테이션</Template>
  <TotalTime>296</TotalTime>
  <Words>649</Words>
  <Application>Microsoft Office PowerPoint</Application>
  <PresentationFormat>와이드스크린</PresentationFormat>
  <Paragraphs>207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맑은 고딕</vt:lpstr>
      <vt:lpstr>Arial</vt:lpstr>
      <vt:lpstr>Calibri</vt:lpstr>
      <vt:lpstr>Wingdings</vt:lpstr>
      <vt:lpstr>RetrospectVTI</vt:lpstr>
      <vt:lpstr>Winter</vt:lpstr>
      <vt:lpstr>목차</vt:lpstr>
      <vt:lpstr>연구목적</vt:lpstr>
      <vt:lpstr>게임소개 및 방법</vt:lpstr>
      <vt:lpstr>게임소개 및 방법 - 컨셉</vt:lpstr>
      <vt:lpstr>게임소개 및 방법 - 게임 흐름도</vt:lpstr>
      <vt:lpstr>게임소개 및 방법 - 게임 월드</vt:lpstr>
      <vt:lpstr>게임소개 및 방법 - 게임 월드</vt:lpstr>
      <vt:lpstr>게임소개 및 방법 - 플레이어</vt:lpstr>
      <vt:lpstr>게임소개 및 방법 - 아이템</vt:lpstr>
      <vt:lpstr>게임소개 및 방법 - 조작법</vt:lpstr>
      <vt:lpstr>개발환경</vt:lpstr>
      <vt:lpstr>기술적요소 및 중점 연구 분야</vt:lpstr>
      <vt:lpstr>기술적요소 및 중점 연구 분야</vt:lpstr>
      <vt:lpstr>개인별 준비 현황</vt:lpstr>
      <vt:lpstr>타 게임과의 차별성</vt:lpstr>
      <vt:lpstr>역할분담 및 일정</vt:lpstr>
      <vt:lpstr>역할분담 및 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</dc:title>
  <dc:creator>상호</dc:creator>
  <cp:lastModifiedBy>상호</cp:lastModifiedBy>
  <cp:revision>47</cp:revision>
  <cp:lastPrinted>2021-12-12T08:05:39Z</cp:lastPrinted>
  <dcterms:created xsi:type="dcterms:W3CDTF">2021-12-03T14:41:21Z</dcterms:created>
  <dcterms:modified xsi:type="dcterms:W3CDTF">2022-01-25T14:23:19Z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